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0E7"/>
    <a:srgbClr val="FFFFFF"/>
    <a:srgbClr val="3A2FCF"/>
    <a:srgbClr val="B7C24E"/>
    <a:srgbClr val="DB0FDB"/>
    <a:srgbClr val="110303"/>
    <a:srgbClr val="FF0000"/>
    <a:srgbClr val="9C48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1847-AF91-41E3-A6F2-38EFA6DF353C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FF3C-D24D-4548-A304-43BDCD0ED7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A39C-5C68-4D19-9CC8-4BA957BEE6C0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7ECD-1AF8-40C4-AF81-C06F1206C5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A81D-2431-45A8-9227-D7C0FC2DF8A4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DD8B-1273-4D3A-BE12-7BF4B93BA61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1847-AF91-41E3-A6F2-38EFA6DF35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FF3C-D24D-4548-A304-43BDCD0ED74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5B7C-2681-480D-92AC-09306BB211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2DCF-DE0F-49FB-93E8-D062CB7DEE3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33-03EA-4BE7-8441-FC3FE428A2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694-3575-48AF-97C4-1E18DFBF694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D31A-1F1D-4992-ACFE-DA71F7737A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EE25-01F3-48EB-8C98-5652826324C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8BF0-8EB4-4C51-A090-AFCC17A979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A1B5-6FF7-4B3E-A61A-73F8E8BB949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D4D-980E-4806-B46E-FFDCE0D592F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1DF-906A-4498-B380-9785B8D4CD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A703-DB09-4CCD-9778-B586E31C8E6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2735-6CED-4DC7-B891-A5C768714AA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3368-629C-46D8-96E2-AB0CB59F7C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F2E5-19F1-4673-8488-40CD48AA1F8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5B7C-2681-480D-92AC-09306BB211AD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2DCF-DE0F-49FB-93E8-D062CB7DEE3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41BB-2E9B-419F-ADD2-E755FFC09E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2E6A-B58D-4428-AE11-F1582C5E7C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A39C-5C68-4D19-9CC8-4BA957BEE6C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7ECD-1AF8-40C4-AF81-C06F1206C51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A81D-2431-45A8-9227-D7C0FC2DF8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DD8B-1273-4D3A-BE12-7BF4B93BA61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61847-AF91-41E3-A6F2-38EFA6DF353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FF3C-D24D-4548-A304-43BDCD0ED740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5B7C-2681-480D-92AC-09306BB211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2DCF-DE0F-49FB-93E8-D062CB7DEE3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33-03EA-4BE7-8441-FC3FE428A2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694-3575-48AF-97C4-1E18DFBF694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D31A-1F1D-4992-ACFE-DA71F7737A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EE25-01F3-48EB-8C98-5652826324C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8BF0-8EB4-4C51-A090-AFCC17A9793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A1B5-6FF7-4B3E-A61A-73F8E8BB949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D4D-980E-4806-B46E-FFDCE0D592F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1DF-906A-4498-B380-9785B8D4CD7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A703-DB09-4CCD-9778-B586E31C8E6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2735-6CED-4DC7-B891-A5C768714AA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AA33-03EA-4BE7-8441-FC3FE428A2A4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694-3575-48AF-97C4-1E18DFBF69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3368-629C-46D8-96E2-AB0CB59F7C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F2E5-19F1-4673-8488-40CD48AA1F8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41BB-2E9B-419F-ADD2-E755FFC09E3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2E6A-B58D-4428-AE11-F1582C5E7CF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A39C-5C68-4D19-9CC8-4BA957BEE6C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7ECD-1AF8-40C4-AF81-C06F1206C51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A81D-2431-45A8-9227-D7C0FC2DF8A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DD8B-1273-4D3A-BE12-7BF4B93BA61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D31A-1F1D-4992-ACFE-DA71F7737A7C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EE25-01F3-48EB-8C98-5652826324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8BF0-8EB4-4C51-A090-AFCC17A97939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A1B5-6FF7-4B3E-A61A-73F8E8BB949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D4D-980E-4806-B46E-FFDCE0D592F7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91DF-906A-4498-B380-9785B8D4CD7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A703-DB09-4CCD-9778-B586E31C8E66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2735-6CED-4DC7-B891-A5C768714AA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3368-629C-46D8-96E2-AB0CB59F7CE3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F2E5-19F1-4673-8488-40CD48AA1F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41BB-2E9B-419F-ADD2-E755FFC09E3B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2E6A-B58D-4428-AE11-F1582C5E7C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A89AD-A321-4DE0-9A83-D8A57D73EBA0}" type="datetimeFigureOut">
              <a:rPr lang="fr-FR"/>
              <a:pPr>
                <a:defRPr/>
              </a:pPr>
              <a:t>12/12/2013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7D1AA-4209-446F-BDE9-8F9B6A3F28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A89AD-A321-4DE0-9A83-D8A57D73EB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7D1AA-4209-446F-BDE9-8F9B6A3F28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A89AD-A321-4DE0-9A83-D8A57D73EB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12/12/2013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7D1AA-4209-446F-BDE9-8F9B6A3F280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r>
              <a:rPr lang="sk-SK" sz="4600" b="1" dirty="0" smtClean="0">
                <a:ln w="28575">
                  <a:solidFill>
                    <a:srgbClr val="11030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Ján Botto </a:t>
            </a:r>
            <a:endParaRPr lang="fr-CA" sz="4600" b="1" dirty="0" smtClean="0">
              <a:ln w="28575">
                <a:solidFill>
                  <a:srgbClr val="110303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1747838"/>
            <a:ext cx="6400800" cy="1752600"/>
          </a:xfrm>
        </p:spPr>
        <p:txBody>
          <a:bodyPr/>
          <a:lstStyle/>
          <a:p>
            <a:r>
              <a:rPr lang="sk-SK" sz="4600" b="1" dirty="0" smtClean="0">
                <a:ln w="28575">
                  <a:solidFill>
                    <a:srgbClr val="110303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Žltá ľalia</a:t>
            </a:r>
            <a:endParaRPr lang="fr-CA" sz="4600" b="1" dirty="0" smtClean="0">
              <a:ln w="28575">
                <a:solidFill>
                  <a:srgbClr val="110303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14563" y="692696"/>
            <a:ext cx="6472237" cy="5433467"/>
          </a:xfrm>
        </p:spPr>
        <p:txBody>
          <a:bodyPr/>
          <a:lstStyle/>
          <a:p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Kniha: </a:t>
            </a:r>
            <a:r>
              <a:rPr lang="sk-SK" sz="4000" dirty="0" smtClean="0">
                <a:solidFill>
                  <a:srgbClr val="FFFF00"/>
                </a:solidFill>
              </a:rPr>
              <a:t>Žltá ľalia</a:t>
            </a:r>
          </a:p>
          <a:p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Spisovateľ: </a:t>
            </a:r>
            <a:r>
              <a:rPr lang="sk-SK" sz="4000" dirty="0" smtClean="0">
                <a:solidFill>
                  <a:srgbClr val="FFFF00"/>
                </a:solidFill>
              </a:rPr>
              <a:t>Ján Botto</a:t>
            </a:r>
          </a:p>
          <a:p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Vydavateľstvo</a:t>
            </a:r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4000" dirty="0" smtClean="0">
                <a:solidFill>
                  <a:srgbClr val="FFFF00"/>
                </a:solidFill>
              </a:rPr>
              <a:t>Tatran</a:t>
            </a:r>
          </a:p>
          <a:p>
            <a:endParaRPr lang="fr-CA" dirty="0" smtClean="0">
              <a:solidFill>
                <a:srgbClr val="9C4839"/>
              </a:solidFill>
            </a:endParaRPr>
          </a:p>
        </p:txBody>
      </p:sp>
      <p:pic>
        <p:nvPicPr>
          <p:cNvPr id="7170" name="Picture 2" descr="http://photo.vivo.sk/jpeg/2380/65335/_n/73a3ef/zlta-l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087" y="2996952"/>
            <a:ext cx="4881311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00563"/>
          </a:xfrm>
        </p:spPr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9C4839"/>
                </a:solidFill>
              </a:rPr>
              <a:t> </a:t>
            </a:r>
          </a:p>
        </p:txBody>
      </p:sp>
      <p:pic>
        <p:nvPicPr>
          <p:cNvPr id="8194" name="Picture 2" descr="http://a4.mzstatic.com/us/r30/Publication/0b/17/72/mzi.bmtipzqk.225x225-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456384" cy="4891109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d/d9/Jan_Botto_18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4046295" cy="48369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4293096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Literárny druh: </a:t>
            </a:r>
            <a:r>
              <a:rPr lang="sk-SK" dirty="0" smtClean="0">
                <a:solidFill>
                  <a:srgbClr val="DB0FDB"/>
                </a:solidFill>
              </a:rPr>
              <a:t>epika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Literárna forma: </a:t>
            </a:r>
            <a:r>
              <a:rPr lang="sk-SK" dirty="0" smtClean="0">
                <a:solidFill>
                  <a:srgbClr val="DB0FDB"/>
                </a:solidFill>
              </a:rPr>
              <a:t>poézia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Literárny žáner: </a:t>
            </a:r>
            <a:r>
              <a:rPr lang="sk-SK" dirty="0" smtClean="0">
                <a:solidFill>
                  <a:srgbClr val="DB0FDB"/>
                </a:solidFill>
              </a:rPr>
              <a:t>umelá balada s ponáškou na ľudovú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Téma: </a:t>
            </a:r>
            <a:r>
              <a:rPr lang="sk-SK" dirty="0" smtClean="0">
                <a:solidFill>
                  <a:srgbClr val="DB0FDB"/>
                </a:solidFill>
              </a:rPr>
              <a:t>dvojnásobne porušenie manželskej prísahy.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Idea: </a:t>
            </a:r>
            <a:r>
              <a:rPr lang="sk-SK" dirty="0" smtClean="0">
                <a:solidFill>
                  <a:srgbClr val="DB0FDB"/>
                </a:solidFill>
              </a:rPr>
              <a:t>tragické zobrazenie postáv a deju.</a:t>
            </a:r>
            <a:endParaRPr lang="fr-CA" dirty="0" smtClean="0">
              <a:solidFill>
                <a:srgbClr val="DB0FDB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/>
          <a:lstStyle/>
          <a:p>
            <a:r>
              <a:rPr lang="sk-SK" i="1" dirty="0" smtClean="0">
                <a:solidFill>
                  <a:schemeClr val="bg1"/>
                </a:solidFill>
              </a:rPr>
              <a:t>UMELECKÉ JAZYKOVÉ PROSTRIEDKY</a:t>
            </a:r>
            <a:endParaRPr lang="fr-CA" i="1" dirty="0" smtClean="0">
              <a:solidFill>
                <a:schemeClr val="bg1"/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877272"/>
          </a:xfrm>
        </p:spPr>
        <p:txBody>
          <a:bodyPr/>
          <a:lstStyle/>
          <a:p>
            <a:r>
              <a:rPr lang="sk-SK" dirty="0" smtClean="0">
                <a:solidFill>
                  <a:schemeClr val="accent6"/>
                </a:solidFill>
              </a:rPr>
              <a:t>Stojí, stojí mohyla- </a:t>
            </a:r>
            <a:r>
              <a:rPr lang="sk-SK" dirty="0" smtClean="0">
                <a:solidFill>
                  <a:srgbClr val="B7C24E"/>
                </a:solidFill>
              </a:rPr>
              <a:t>epizeuxa</a:t>
            </a:r>
          </a:p>
          <a:p>
            <a:r>
              <a:rPr lang="sk-SK" dirty="0" smtClean="0">
                <a:solidFill>
                  <a:schemeClr val="accent6"/>
                </a:solidFill>
              </a:rPr>
              <a:t>Na mohyle zlá chvíľa,</a:t>
            </a:r>
          </a:p>
          <a:p>
            <a:pPr>
              <a:buNone/>
            </a:pPr>
            <a:r>
              <a:rPr lang="sk-SK" dirty="0" smtClean="0">
                <a:solidFill>
                  <a:schemeClr val="accent6"/>
                </a:solidFill>
              </a:rPr>
              <a:t>    na mohyle tŕnie, chrastie- </a:t>
            </a:r>
            <a:r>
              <a:rPr lang="sk-SK" dirty="0" smtClean="0">
                <a:solidFill>
                  <a:srgbClr val="B7C24E"/>
                </a:solidFill>
              </a:rPr>
              <a:t>anafora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Hlávku; nožičky; Evička; Adamko- </a:t>
            </a:r>
            <a:r>
              <a:rPr lang="sk-SK" dirty="0" smtClean="0">
                <a:solidFill>
                  <a:srgbClr val="B7C24E"/>
                </a:solidFill>
              </a:rPr>
              <a:t>zdrobneniny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Kohút spieva- </a:t>
            </a:r>
            <a:r>
              <a:rPr lang="sk-SK" dirty="0" smtClean="0">
                <a:solidFill>
                  <a:srgbClr val="B7C24E"/>
                </a:solidFill>
              </a:rPr>
              <a:t>personifikácia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Ohnivý dážď- </a:t>
            </a:r>
            <a:r>
              <a:rPr lang="sk-SK" dirty="0" smtClean="0">
                <a:solidFill>
                  <a:srgbClr val="B7C24E"/>
                </a:solidFill>
              </a:rPr>
              <a:t>epiteton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Tu ma máš!– </a:t>
            </a:r>
            <a:r>
              <a:rPr lang="sk-SK" dirty="0" smtClean="0">
                <a:solidFill>
                  <a:srgbClr val="B7C24E"/>
                </a:solidFill>
              </a:rPr>
              <a:t>básnické zvolanie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Ach, čo to máš za podobu?– </a:t>
            </a:r>
            <a:r>
              <a:rPr lang="sk-SK" dirty="0" smtClean="0">
                <a:solidFill>
                  <a:srgbClr val="B7C24E"/>
                </a:solidFill>
              </a:rPr>
              <a:t>básnická otázka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Tvoje chcem srdiečko- </a:t>
            </a:r>
            <a:r>
              <a:rPr lang="sk-SK" dirty="0" smtClean="0">
                <a:solidFill>
                  <a:srgbClr val="B7C24E"/>
                </a:solidFill>
              </a:rPr>
              <a:t>metonýmia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chemeClr val="accent6"/>
                </a:solidFill>
              </a:rPr>
              <a:t>Letí, letí, milý ku mne- </a:t>
            </a:r>
            <a:r>
              <a:rPr lang="sk-SK" dirty="0" smtClean="0">
                <a:solidFill>
                  <a:srgbClr val="B7C24E"/>
                </a:solidFill>
              </a:rPr>
              <a:t>metafora</a:t>
            </a: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rgbClr val="9C4839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rgbClr val="9C4839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rgbClr val="9C4839"/>
              </a:solidFill>
            </a:endParaRPr>
          </a:p>
          <a:p>
            <a:pPr>
              <a:buFont typeface="Arial" pitchFamily="34" charset="0"/>
              <a:buChar char="•"/>
            </a:pPr>
            <a:endParaRPr lang="sk-SK" dirty="0" smtClean="0">
              <a:solidFill>
                <a:srgbClr val="9C4839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347864" y="0"/>
            <a:ext cx="3024336" cy="1282154"/>
          </a:xfrm>
        </p:spPr>
        <p:txBody>
          <a:bodyPr/>
          <a:lstStyle/>
          <a:p>
            <a:pPr algn="l"/>
            <a:r>
              <a:rPr lang="sk-SK" sz="4600" b="1" dirty="0" smtClean="0"/>
              <a:t>Ján </a:t>
            </a:r>
            <a:r>
              <a:rPr lang="sk-SK" sz="4600" b="1" dirty="0" err="1" smtClean="0"/>
              <a:t>Botto</a:t>
            </a:r>
            <a:r>
              <a:rPr lang="sk-SK" sz="4600" b="1" dirty="0" smtClean="0"/>
              <a:t> </a:t>
            </a:r>
            <a:endParaRPr lang="fr-CA" sz="4600" b="1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5805264"/>
          </a:xfrm>
        </p:spPr>
        <p:txBody>
          <a:bodyPr/>
          <a:lstStyle/>
          <a:p>
            <a:r>
              <a:rPr lang="fr-CA" sz="3600" dirty="0" smtClean="0">
                <a:solidFill>
                  <a:srgbClr val="3A2FCF"/>
                </a:solidFill>
              </a:rPr>
              <a:t>Ján Botto, pseudonym Janko Maginhradský (*1829, Vyšný Skálnik † 1881,</a:t>
            </a:r>
            <a:r>
              <a:rPr lang="sk-SK" sz="3600" dirty="0" smtClean="0">
                <a:solidFill>
                  <a:srgbClr val="3A2FCF"/>
                </a:solidFill>
              </a:rPr>
              <a:t> </a:t>
            </a:r>
            <a:r>
              <a:rPr lang="fr-CA" sz="3600" dirty="0" smtClean="0">
                <a:solidFill>
                  <a:srgbClr val="3A2FCF"/>
                </a:solidFill>
              </a:rPr>
              <a:t>Banská Bystrica).</a:t>
            </a:r>
            <a:endParaRPr lang="sk-SK" sz="3600" dirty="0" smtClean="0">
              <a:solidFill>
                <a:srgbClr val="3A2FCF"/>
              </a:solidFill>
            </a:endParaRPr>
          </a:p>
          <a:p>
            <a:r>
              <a:rPr lang="sk-SK" sz="3600" dirty="0" smtClean="0">
                <a:solidFill>
                  <a:srgbClr val="3A2FCF"/>
                </a:solidFill>
              </a:rPr>
              <a:t>Popri Jankovi Kráľovi najvýznamnejší predstaviteľ  slovenskej romantickej balady.</a:t>
            </a:r>
          </a:p>
          <a:p>
            <a:r>
              <a:rPr lang="sk-SK" sz="3600" dirty="0" smtClean="0">
                <a:solidFill>
                  <a:srgbClr val="3A2FCF"/>
                </a:solidFill>
              </a:rPr>
              <a:t>Námety čerpal z ľudových povestí a využívajúc postupy charakteristické pre baladický žáner.</a:t>
            </a:r>
          </a:p>
          <a:p>
            <a:endParaRPr lang="fr-CA" dirty="0" smtClean="0">
              <a:solidFill>
                <a:srgbClr val="9C483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00563"/>
          </a:xfrm>
        </p:spPr>
        <p:txBody>
          <a:bodyPr/>
          <a:lstStyle/>
          <a:p>
            <a:r>
              <a:rPr lang="sk-SK" sz="3600" dirty="0" smtClean="0">
                <a:solidFill>
                  <a:srgbClr val="00B0F0"/>
                </a:solidFill>
              </a:rPr>
              <a:t>Žltá ľalia po prvý raz vyšla v Sokole 1860, vznikla však v roku 1849. V Bottovom rukopisnom zošite má podtitul balada a poznámku „</a:t>
            </a:r>
            <a:r>
              <a:rPr lang="sk-SK" sz="3600" dirty="0" err="1" smtClean="0">
                <a:solidFill>
                  <a:srgbClr val="00B0F0"/>
                </a:solidFill>
              </a:rPr>
              <a:t>Dľa</a:t>
            </a:r>
            <a:r>
              <a:rPr lang="sk-SK" sz="3600" dirty="0" smtClean="0">
                <a:solidFill>
                  <a:srgbClr val="00B0F0"/>
                </a:solidFill>
              </a:rPr>
              <a:t> prostonárodnej povesti, počutej na Rimave“. </a:t>
            </a:r>
            <a:endParaRPr lang="fr-CA" sz="3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806450"/>
            <a:ext cx="7772400" cy="1470025"/>
          </a:xfrm>
        </p:spPr>
        <p:txBody>
          <a:bodyPr/>
          <a:lstStyle/>
          <a:p>
            <a:r>
              <a:rPr lang="sk-SK" sz="4500" b="1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3A0E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Ďakujem za pozornosť</a:t>
            </a:r>
            <a:endParaRPr lang="fr-CA" sz="4500" b="1" dirty="0" smtClean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rgbClr val="13A0E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1747838"/>
            <a:ext cx="6400800" cy="1752600"/>
          </a:xfrm>
        </p:spPr>
        <p:txBody>
          <a:bodyPr/>
          <a:lstStyle/>
          <a:p>
            <a:r>
              <a:rPr lang="sk-SK" sz="3600" b="1" dirty="0" smtClean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13A0E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Kristína Michalenková</a:t>
            </a:r>
            <a:endParaRPr lang="fr-CA" sz="3600" b="1" dirty="0" smtClean="0">
              <a:ln w="28575">
                <a:solidFill>
                  <a:schemeClr val="bg1"/>
                </a:solidFill>
                <a:prstDash val="solid"/>
                <a:miter lim="800000"/>
              </a:ln>
              <a:solidFill>
                <a:srgbClr val="13A0E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127</TotalTime>
  <Words>155</Words>
  <Application>Microsoft Office PowerPoint</Application>
  <PresentationFormat>Prezentácia na obrazovke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144</vt:lpstr>
      <vt:lpstr>1_144</vt:lpstr>
      <vt:lpstr>4_144</vt:lpstr>
      <vt:lpstr>Ján Botto </vt:lpstr>
      <vt:lpstr>Snímka 2</vt:lpstr>
      <vt:lpstr>Snímka 3</vt:lpstr>
      <vt:lpstr>Snímka 4</vt:lpstr>
      <vt:lpstr>UMELECKÉ JAZYKOVÉ PROSTRIEDKY</vt:lpstr>
      <vt:lpstr>Ján Botto </vt:lpstr>
      <vt:lpstr>Snímka 7</vt:lpstr>
      <vt:lpstr>Ďakujem za pozornosť</vt:lpstr>
    </vt:vector>
  </TitlesOfParts>
  <Company>Humenne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 Botto </dc:title>
  <dc:creator>Tanka</dc:creator>
  <cp:lastModifiedBy>Tanka</cp:lastModifiedBy>
  <cp:revision>15</cp:revision>
  <dcterms:created xsi:type="dcterms:W3CDTF">2013-11-30T12:55:12Z</dcterms:created>
  <dcterms:modified xsi:type="dcterms:W3CDTF">2013-12-12T13:18:34Z</dcterms:modified>
</cp:coreProperties>
</file>