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462BC4-7BA5-4CDC-A02E-058F9E8B629D}" type="datetimeFigureOut">
              <a:rPr lang="sk-SK" smtClean="0"/>
              <a:t>31. 5. 2014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C2D76A-2EEC-4052-BEE8-113F90BB2870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475656" y="1988840"/>
            <a:ext cx="63017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PAVOL ORSZÁGH HVIEZDOSLAV </a:t>
            </a:r>
            <a:endParaRPr lang="cs-CZ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19672" y="3861048"/>
            <a:ext cx="6263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EŽO VLKOLÍNSKY</a:t>
            </a:r>
            <a:endParaRPr lang="cs-CZ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Umelecké jazykové prostriedky</a:t>
            </a:r>
            <a:endParaRPr lang="sk-SK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8748464" cy="5328592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FF00"/>
                </a:solidFill>
              </a:rPr>
              <a:t>klobúčik – zdrobnenina</a:t>
            </a:r>
          </a:p>
          <a:p>
            <a:pPr algn="ctr"/>
            <a:r>
              <a:rPr lang="sk-SK" b="1" dirty="0" smtClean="0">
                <a:solidFill>
                  <a:srgbClr val="FFFF00"/>
                </a:solidFill>
              </a:rPr>
              <a:t>stará matka – epiteton</a:t>
            </a:r>
          </a:p>
          <a:p>
            <a:pPr algn="ctr"/>
            <a:r>
              <a:rPr lang="sk-SK" b="1" dirty="0" smtClean="0">
                <a:solidFill>
                  <a:srgbClr val="FFFF00"/>
                </a:solidFill>
              </a:rPr>
              <a:t>slnko sa zarazilo </a:t>
            </a:r>
            <a:r>
              <a:rPr lang="sk-SK" b="1" dirty="0" smtClean="0">
                <a:solidFill>
                  <a:srgbClr val="FFFF00"/>
                </a:solidFill>
              </a:rPr>
              <a:t>- personifikácia</a:t>
            </a:r>
          </a:p>
          <a:p>
            <a:pPr algn="ctr"/>
            <a:r>
              <a:rPr lang="sk-SK" b="1" dirty="0" smtClean="0">
                <a:solidFill>
                  <a:srgbClr val="FFFF00"/>
                </a:solidFill>
              </a:rPr>
              <a:t>po ňom ako modrým </a:t>
            </a:r>
            <a:r>
              <a:rPr lang="sk-SK" b="1" dirty="0" smtClean="0">
                <a:solidFill>
                  <a:srgbClr val="FFFF00"/>
                </a:solidFill>
              </a:rPr>
              <a:t>kobercom –prirovnanie</a:t>
            </a:r>
          </a:p>
          <a:p>
            <a:pPr algn="ctr"/>
            <a:r>
              <a:rPr lang="sk-SK" b="1" dirty="0" smtClean="0">
                <a:solidFill>
                  <a:srgbClr val="FFFF00"/>
                </a:solidFill>
              </a:rPr>
              <a:t>j</a:t>
            </a:r>
            <a:r>
              <a:rPr lang="sk-SK" b="1" dirty="0" smtClean="0">
                <a:solidFill>
                  <a:srgbClr val="FFFF00"/>
                </a:solidFill>
              </a:rPr>
              <a:t>abĺčko – zdrobnenina</a:t>
            </a:r>
          </a:p>
          <a:p>
            <a:pPr algn="ctr"/>
            <a:r>
              <a:rPr lang="sk-SK" b="1" dirty="0" smtClean="0">
                <a:solidFill>
                  <a:srgbClr val="FFFF00"/>
                </a:solidFill>
              </a:rPr>
              <a:t>oči zavrel na veky </a:t>
            </a:r>
            <a:r>
              <a:rPr lang="sk-SK" b="1" dirty="0" smtClean="0">
                <a:solidFill>
                  <a:srgbClr val="FFFF00"/>
                </a:solidFill>
              </a:rPr>
              <a:t>– metafora</a:t>
            </a:r>
          </a:p>
          <a:p>
            <a:pPr algn="ctr"/>
            <a:r>
              <a:rPr lang="sk-SK" b="1" dirty="0" smtClean="0">
                <a:solidFill>
                  <a:srgbClr val="FFFF00"/>
                </a:solidFill>
              </a:rPr>
              <a:t>ľahol na máry </a:t>
            </a:r>
            <a:r>
              <a:rPr lang="sk-SK" b="1" dirty="0" smtClean="0">
                <a:solidFill>
                  <a:srgbClr val="FFFF00"/>
                </a:solidFill>
              </a:rPr>
              <a:t>–  metafora</a:t>
            </a:r>
          </a:p>
          <a:p>
            <a:pPr algn="ctr"/>
            <a:r>
              <a:rPr lang="sk-SK" b="1" dirty="0" err="1" smtClean="0">
                <a:solidFill>
                  <a:srgbClr val="FFFF00"/>
                </a:solidFill>
              </a:rPr>
              <a:t>hlukot</a:t>
            </a:r>
            <a:r>
              <a:rPr lang="sk-SK" b="1" dirty="0" smtClean="0">
                <a:solidFill>
                  <a:srgbClr val="FFFF00"/>
                </a:solidFill>
              </a:rPr>
              <a:t> zvíril ako v </a:t>
            </a:r>
            <a:r>
              <a:rPr lang="sk-SK" b="1" dirty="0" err="1" smtClean="0">
                <a:solidFill>
                  <a:srgbClr val="FFFF00"/>
                </a:solidFill>
              </a:rPr>
              <a:t>jazierci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smtClean="0">
                <a:solidFill>
                  <a:srgbClr val="FFFF00"/>
                </a:solidFill>
              </a:rPr>
              <a:t>– prirovnanie</a:t>
            </a:r>
          </a:p>
          <a:p>
            <a:pPr algn="ctr"/>
            <a:r>
              <a:rPr lang="sk-SK" b="1" dirty="0" smtClean="0">
                <a:solidFill>
                  <a:srgbClr val="FFFF00"/>
                </a:solidFill>
              </a:rPr>
              <a:t>začal k smrti pracovať </a:t>
            </a:r>
            <a:r>
              <a:rPr lang="sk-SK" b="1" dirty="0" smtClean="0">
                <a:solidFill>
                  <a:srgbClr val="FFFF00"/>
                </a:solidFill>
              </a:rPr>
              <a:t>– metafora</a:t>
            </a:r>
          </a:p>
          <a:p>
            <a:pPr algn="ctr"/>
            <a:endParaRPr lang="sk-SK" b="1" dirty="0" smtClean="0">
              <a:solidFill>
                <a:srgbClr val="FFFF00"/>
              </a:solidFill>
            </a:endParaRPr>
          </a:p>
          <a:p>
            <a:endParaRPr lang="sk-SK" b="1" dirty="0" smtClean="0">
              <a:solidFill>
                <a:srgbClr val="FFFF00"/>
              </a:solidFill>
            </a:endParaRPr>
          </a:p>
          <a:p>
            <a:endParaRPr lang="sk-SK" b="1" dirty="0" smtClean="0">
              <a:solidFill>
                <a:srgbClr val="FFFF00"/>
              </a:solidFill>
            </a:endParaRP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56992"/>
            <a:ext cx="9144000" cy="114300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FF00"/>
                </a:solidFill>
              </a:rPr>
              <a:t>Nikoleta Franková, IX.A</a:t>
            </a:r>
            <a:endParaRPr lang="sk-SK" b="1" dirty="0">
              <a:solidFill>
                <a:srgbClr val="FFFF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2564904"/>
            <a:ext cx="7633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Ďakujem</a:t>
            </a:r>
            <a:r>
              <a:rPr lang="cs-CZ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za </a:t>
            </a:r>
            <a:r>
              <a:rPr lang="cs-CZ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pozornosť</a:t>
            </a:r>
            <a:endParaRPr lang="cs-CZ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sk-SK" sz="53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Pavol Országh Hviezdoslav</a:t>
            </a:r>
            <a:endParaRPr lang="sk-SK" sz="53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algn="ctr">
              <a:buNone/>
            </a:pPr>
            <a:endParaRPr lang="sk-SK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2.Február 1849 </a:t>
            </a:r>
            <a:r>
              <a:rPr lang="sk-SK" b="1" dirty="0" smtClean="0">
                <a:solidFill>
                  <a:srgbClr val="FFFF00"/>
                </a:solidFill>
              </a:rPr>
              <a:t>† 8. november 1921</a:t>
            </a:r>
            <a:endParaRPr lang="sk-SK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Vlastným menom: Pavol Országh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Pseudonymy: Hviezdoslav, Jozef </a:t>
            </a:r>
            <a:r>
              <a:rPr lang="sk-SK" b="1" dirty="0" err="1" smtClean="0">
                <a:solidFill>
                  <a:srgbClr val="FFFF00"/>
                </a:solidFill>
              </a:rPr>
              <a:t>Zbranský</a:t>
            </a:r>
            <a:endParaRPr lang="sk-SK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Bol slovenský</a:t>
            </a:r>
            <a:r>
              <a:rPr lang="sk-SK" b="1" dirty="0" smtClean="0">
                <a:solidFill>
                  <a:srgbClr val="FFFF00"/>
                </a:solidFill>
              </a:rPr>
              <a:t> básnik, dramatik, </a:t>
            </a:r>
            <a:r>
              <a:rPr lang="sk-SK" b="1" dirty="0" smtClean="0">
                <a:solidFill>
                  <a:srgbClr val="FFFF00"/>
                </a:solidFill>
              </a:rPr>
              <a:t>spisovateľ</a:t>
            </a:r>
            <a:r>
              <a:rPr lang="sk-SK" b="1" dirty="0" smtClean="0">
                <a:solidFill>
                  <a:srgbClr val="FFFF00"/>
                </a:solidFill>
              </a:rPr>
              <a:t>, </a:t>
            </a:r>
            <a:r>
              <a:rPr lang="sk-SK" b="1" dirty="0" smtClean="0">
                <a:solidFill>
                  <a:srgbClr val="FFFF00"/>
                </a:solidFill>
              </a:rPr>
              <a:t>prekladateľ</a:t>
            </a:r>
            <a:r>
              <a:rPr lang="sk-SK" b="1" dirty="0" smtClean="0">
                <a:solidFill>
                  <a:srgbClr val="FFFF00"/>
                </a:solidFill>
              </a:rPr>
              <a:t>, právnik, člen Revolučného Národného zhromaždenia ČSR (1918) a čestný predseda Matice slovenskej(1919).</a:t>
            </a:r>
            <a:endParaRPr lang="sk-SK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sk-SK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251520" y="476673"/>
            <a:ext cx="8291264" cy="2520280"/>
          </a:xfrm>
        </p:spPr>
        <p:txBody>
          <a:bodyPr/>
          <a:lstStyle/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Hviezdoslav </a:t>
            </a:r>
            <a:r>
              <a:rPr lang="sk-SK" b="1" dirty="0" smtClean="0">
                <a:solidFill>
                  <a:srgbClr val="FFFF00"/>
                </a:solidFill>
              </a:rPr>
              <a:t>je jedna z vedúcich osobností slovenskej literatúry a </a:t>
            </a:r>
            <a:r>
              <a:rPr lang="sk-SK" b="1" dirty="0" smtClean="0">
                <a:solidFill>
                  <a:srgbClr val="FFFF00"/>
                </a:solidFill>
              </a:rPr>
              <a:t>slovenskej kultúry</a:t>
            </a:r>
            <a:r>
              <a:rPr lang="sk-SK" b="1" dirty="0" smtClean="0">
                <a:solidFill>
                  <a:srgbClr val="FFFF00"/>
                </a:solidFill>
              </a:rPr>
              <a:t> sklonku 19. storočia a začiatku 20. storočia a radí sa k najvýznamnejším zjavom celej slovenskej literatúry.</a:t>
            </a:r>
            <a:endParaRPr lang="sk-SK" b="1" dirty="0">
              <a:solidFill>
                <a:srgbClr val="FFFF00"/>
              </a:solidFill>
            </a:endParaRPr>
          </a:p>
        </p:txBody>
      </p:sp>
      <p:sp>
        <p:nvSpPr>
          <p:cNvPr id="1026" name="AutoShape 2" descr="http://upload.wikimedia.org/wikipedia/commons/1/19/Hviezdoslav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28" name="AutoShape 4" descr="http://upload.wikimedia.org/wikipedia/commons/1/19/Hviezdoslav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0" name="AutoShape 6" descr="http://upload.wikimedia.org/wikipedia/commons/1/19/Hviezdoslav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2" name="AutoShape 8" descr="http://upload.wikimedia.org/wikipedia/commons/1/19/Hviezdoslav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9" name="Obrázek 8" descr="Hviezdosla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068960"/>
            <a:ext cx="2286000" cy="3505200"/>
          </a:xfrm>
          <a:prstGeom prst="rect">
            <a:avLst/>
          </a:prstGeom>
        </p:spPr>
      </p:pic>
      <p:pic>
        <p:nvPicPr>
          <p:cNvPr id="10" name="Obrázek 9" descr="hviezdoslav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068960"/>
            <a:ext cx="2448272" cy="3464305"/>
          </a:xfrm>
          <a:prstGeom prst="rect">
            <a:avLst/>
          </a:prstGeom>
        </p:spPr>
      </p:pic>
      <p:pic>
        <p:nvPicPr>
          <p:cNvPr id="11" name="Obrázek 10" descr="hviezdoslav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00" y="3068960"/>
            <a:ext cx="2461964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770984" cy="1143000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Diela</a:t>
            </a:r>
            <a:endParaRPr lang="sk-SK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k-SK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Lyrika:</a:t>
            </a:r>
            <a:r>
              <a:rPr lang="sk-SK" b="1" dirty="0" smtClean="0">
                <a:solidFill>
                  <a:srgbClr val="FFFF00"/>
                </a:solidFill>
              </a:rPr>
              <a:t> Sonety, </a:t>
            </a:r>
            <a:r>
              <a:rPr lang="sk-SK" b="1" dirty="0" err="1" smtClean="0">
                <a:solidFill>
                  <a:srgbClr val="FFFF00"/>
                </a:solidFill>
              </a:rPr>
              <a:t>Letorosty</a:t>
            </a:r>
            <a:r>
              <a:rPr lang="sk-SK" b="1" dirty="0" smtClean="0">
                <a:solidFill>
                  <a:srgbClr val="FFFF00"/>
                </a:solidFill>
              </a:rPr>
              <a:t> I.II.III., Žalmy a hymny, </a:t>
            </a:r>
            <a:r>
              <a:rPr lang="sk-SK" b="1" dirty="0" err="1" smtClean="0">
                <a:solidFill>
                  <a:srgbClr val="FFFF00"/>
                </a:solidFill>
              </a:rPr>
              <a:t>Prechádky</a:t>
            </a:r>
            <a:r>
              <a:rPr lang="sk-SK" b="1" dirty="0" smtClean="0">
                <a:solidFill>
                  <a:srgbClr val="FFFF00"/>
                </a:solidFill>
              </a:rPr>
              <a:t> jarom, </a:t>
            </a:r>
            <a:r>
              <a:rPr lang="sk-SK" b="1" dirty="0" err="1" smtClean="0">
                <a:solidFill>
                  <a:srgbClr val="FFFF00"/>
                </a:solidFill>
              </a:rPr>
              <a:t>Prechádky</a:t>
            </a:r>
            <a:r>
              <a:rPr lang="sk-SK" b="1" dirty="0" smtClean="0">
                <a:solidFill>
                  <a:srgbClr val="FFFF00"/>
                </a:solidFill>
              </a:rPr>
              <a:t> letom, Stesky, Krvavé Sonety</a:t>
            </a:r>
          </a:p>
          <a:p>
            <a:pPr algn="ctr">
              <a:buNone/>
            </a:pPr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Epika:</a:t>
            </a:r>
            <a:r>
              <a:rPr lang="sk-SK" b="1" dirty="0" smtClean="0">
                <a:solidFill>
                  <a:srgbClr val="FFFF00"/>
                </a:solidFill>
              </a:rPr>
              <a:t> Agar, Hájnikova žena, </a:t>
            </a:r>
            <a:r>
              <a:rPr lang="sk-SK" b="1" dirty="0" err="1" smtClean="0">
                <a:solidFill>
                  <a:srgbClr val="FFFF00"/>
                </a:solidFill>
              </a:rPr>
              <a:t>Bútora</a:t>
            </a:r>
            <a:r>
              <a:rPr lang="sk-SK" b="1" dirty="0" smtClean="0">
                <a:solidFill>
                  <a:srgbClr val="FFFF00"/>
                </a:solidFill>
              </a:rPr>
              <a:t> a </a:t>
            </a:r>
            <a:r>
              <a:rPr lang="sk-SK" b="1" dirty="0" err="1" smtClean="0">
                <a:solidFill>
                  <a:srgbClr val="FFFF00"/>
                </a:solidFill>
              </a:rPr>
              <a:t>Čútora</a:t>
            </a:r>
            <a:r>
              <a:rPr lang="sk-SK" b="1" dirty="0" smtClean="0">
                <a:solidFill>
                  <a:srgbClr val="FFFF00"/>
                </a:solidFill>
              </a:rPr>
              <a:t>, </a:t>
            </a:r>
            <a:r>
              <a:rPr lang="sk-SK" b="1" dirty="0" err="1" smtClean="0">
                <a:solidFill>
                  <a:srgbClr val="FFFF00"/>
                </a:solidFill>
              </a:rPr>
              <a:t>Ežo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</a:rPr>
              <a:t>Vlkolínsky</a:t>
            </a:r>
            <a:r>
              <a:rPr lang="sk-SK" b="1" dirty="0" smtClean="0">
                <a:solidFill>
                  <a:srgbClr val="FFFF00"/>
                </a:solidFill>
              </a:rPr>
              <a:t>, </a:t>
            </a:r>
            <a:r>
              <a:rPr lang="sk-SK" b="1" dirty="0" err="1" smtClean="0">
                <a:solidFill>
                  <a:srgbClr val="FFFF00"/>
                </a:solidFill>
              </a:rPr>
              <a:t>Gábor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</a:rPr>
              <a:t>Vlkolínsky</a:t>
            </a:r>
            <a:r>
              <a:rPr lang="sk-SK" b="1" dirty="0" smtClean="0">
                <a:solidFill>
                  <a:srgbClr val="FFFF00"/>
                </a:solidFill>
              </a:rPr>
              <a:t>, </a:t>
            </a:r>
            <a:r>
              <a:rPr lang="sk-SK" b="1" dirty="0" err="1" smtClean="0">
                <a:solidFill>
                  <a:srgbClr val="FFFF00"/>
                </a:solidFill>
              </a:rPr>
              <a:t>Ráchel</a:t>
            </a:r>
            <a:r>
              <a:rPr lang="sk-SK" b="1" dirty="0" smtClean="0">
                <a:solidFill>
                  <a:srgbClr val="FFFF00"/>
                </a:solidFill>
              </a:rPr>
              <a:t>, Vianoce, Kain(nevydané), Sen Šalamúnov</a:t>
            </a:r>
          </a:p>
          <a:p>
            <a:pPr algn="ctr">
              <a:buNone/>
            </a:pPr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Dráma: </a:t>
            </a:r>
            <a:r>
              <a:rPr lang="sk-SK" b="1" dirty="0" smtClean="0">
                <a:solidFill>
                  <a:srgbClr val="FFFF00"/>
                </a:solidFill>
              </a:rPr>
              <a:t>Vzdelanie, Pomsta, Otčim, Oblaky, Na Luciu, Herodes a </a:t>
            </a:r>
            <a:r>
              <a:rPr lang="sk-SK" b="1" dirty="0" err="1" smtClean="0">
                <a:solidFill>
                  <a:srgbClr val="FFFF00"/>
                </a:solidFill>
              </a:rPr>
              <a:t>Herodias</a:t>
            </a:r>
            <a:endParaRPr lang="sk-SK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_vyr_7955prechadz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60648"/>
            <a:ext cx="3032020" cy="3645024"/>
          </a:xfrm>
          <a:prstGeom prst="rect">
            <a:avLst/>
          </a:prstGeom>
        </p:spPr>
      </p:pic>
      <p:pic>
        <p:nvPicPr>
          <p:cNvPr id="6" name="Obrázek 5" descr="l271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60649"/>
            <a:ext cx="3059832" cy="3744416"/>
          </a:xfrm>
          <a:prstGeom prst="rect">
            <a:avLst/>
          </a:prstGeom>
        </p:spPr>
      </p:pic>
      <p:pic>
        <p:nvPicPr>
          <p:cNvPr id="7" name="Obrázek 6" descr="l322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573016"/>
            <a:ext cx="2304256" cy="2999874"/>
          </a:xfrm>
          <a:prstGeom prst="rect">
            <a:avLst/>
          </a:prstGeom>
        </p:spPr>
      </p:pic>
      <p:pic>
        <p:nvPicPr>
          <p:cNvPr id="8" name="Obrázek 7" descr="ZlatyFond_PrechadzkyLeto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3573016"/>
            <a:ext cx="2260848" cy="3014464"/>
          </a:xfrm>
          <a:prstGeom prst="rect">
            <a:avLst/>
          </a:prstGeom>
        </p:spPr>
      </p:pic>
      <p:pic>
        <p:nvPicPr>
          <p:cNvPr id="10" name="Obrázek 9" descr="pavol-orszagh-hviezdoslav-slovensky-basnik-spisovatel_v.jpg.8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3573016"/>
            <a:ext cx="3402475" cy="30030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EŽO VLKOLÍNSKY</a:t>
            </a:r>
            <a:endParaRPr lang="sk-SK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896544"/>
          </a:xfrm>
        </p:spPr>
        <p:txBody>
          <a:bodyPr/>
          <a:lstStyle/>
          <a:p>
            <a:pPr algn="ctr">
              <a:buNone/>
            </a:pPr>
            <a:r>
              <a:rPr lang="sk-SK" b="1" dirty="0" err="1" smtClean="0">
                <a:solidFill>
                  <a:srgbClr val="FFFF00"/>
                </a:solidFill>
              </a:rPr>
              <a:t>Lit.druh</a:t>
            </a:r>
            <a:r>
              <a:rPr lang="sk-SK" b="1" dirty="0" smtClean="0">
                <a:solidFill>
                  <a:srgbClr val="FFFF00"/>
                </a:solidFill>
              </a:rPr>
              <a:t>: epika</a:t>
            </a:r>
          </a:p>
          <a:p>
            <a:pPr algn="ctr">
              <a:buNone/>
            </a:pPr>
            <a:r>
              <a:rPr lang="sk-SK" b="1" dirty="0" err="1" smtClean="0">
                <a:solidFill>
                  <a:srgbClr val="FFFF00"/>
                </a:solidFill>
              </a:rPr>
              <a:t>Lit.žáner</a:t>
            </a:r>
            <a:r>
              <a:rPr lang="sk-SK" b="1" dirty="0" smtClean="0">
                <a:solidFill>
                  <a:srgbClr val="FFFF00"/>
                </a:solidFill>
              </a:rPr>
              <a:t>: epos</a:t>
            </a:r>
          </a:p>
          <a:p>
            <a:pPr algn="ctr">
              <a:buNone/>
            </a:pPr>
            <a:r>
              <a:rPr lang="sk-SK" b="1" dirty="0" err="1" smtClean="0">
                <a:solidFill>
                  <a:srgbClr val="FFFF00"/>
                </a:solidFill>
              </a:rPr>
              <a:t>Lit.forma</a:t>
            </a:r>
            <a:r>
              <a:rPr lang="sk-SK" b="1" dirty="0" smtClean="0">
                <a:solidFill>
                  <a:srgbClr val="FFFF00"/>
                </a:solidFill>
              </a:rPr>
              <a:t>: poézia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Téma: Problém zemianstva a jeho vzťah k sedliactvu na konci 19. storočia.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Idea: </a:t>
            </a:r>
            <a:r>
              <a:rPr lang="sk-SK" sz="3200" b="1" dirty="0" smtClean="0">
                <a:solidFill>
                  <a:srgbClr val="FFFF00"/>
                </a:solidFill>
              </a:rPr>
              <a:t>Autor </a:t>
            </a:r>
            <a:r>
              <a:rPr lang="sk-SK" sz="3200" b="1" dirty="0" smtClean="0">
                <a:solidFill>
                  <a:srgbClr val="FFFF00"/>
                </a:solidFill>
              </a:rPr>
              <a:t>zobrazil proces splývania zemianstva s ľudom ako riešenie vtedajšej spoločenskej situácie.</a:t>
            </a:r>
            <a:endParaRPr lang="sk-SK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352928" cy="6597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Hlavné postavy:</a:t>
            </a:r>
          </a:p>
          <a:p>
            <a:pPr algn="ctr">
              <a:buNone/>
            </a:pPr>
            <a:r>
              <a:rPr lang="sk-SK" b="1" dirty="0" err="1" smtClean="0">
                <a:solidFill>
                  <a:srgbClr val="FFFF00"/>
                </a:solidFill>
              </a:rPr>
              <a:t>Ežo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</a:rPr>
              <a:t>Vlkolínsky</a:t>
            </a:r>
            <a:r>
              <a:rPr lang="sk-SK" b="1" dirty="0" smtClean="0">
                <a:solidFill>
                  <a:srgbClr val="FFFF00"/>
                </a:solidFill>
              </a:rPr>
              <a:t> - pracovitý, poslušný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Estera </a:t>
            </a:r>
            <a:r>
              <a:rPr lang="sk-SK" b="1" dirty="0" err="1" smtClean="0">
                <a:solidFill>
                  <a:srgbClr val="FFFF00"/>
                </a:solidFill>
              </a:rPr>
              <a:t>Vlkolínska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smtClean="0">
                <a:solidFill>
                  <a:srgbClr val="FFFF00"/>
                </a:solidFill>
              </a:rPr>
              <a:t>– panovačná, hrdá, tvrdá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Eliáš </a:t>
            </a:r>
            <a:r>
              <a:rPr lang="sk-SK" b="1" dirty="0" err="1" smtClean="0">
                <a:solidFill>
                  <a:srgbClr val="FFFF00"/>
                </a:solidFill>
              </a:rPr>
              <a:t>Vlkolínsky</a:t>
            </a:r>
            <a:r>
              <a:rPr lang="sk-SK" b="1" dirty="0" smtClean="0">
                <a:solidFill>
                  <a:srgbClr val="FFFF00"/>
                </a:solidFill>
              </a:rPr>
              <a:t> – skúpy, vypočítavý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Žofka </a:t>
            </a:r>
            <a:r>
              <a:rPr lang="sk-SK" b="1" dirty="0" err="1" smtClean="0">
                <a:solidFill>
                  <a:srgbClr val="FFFF00"/>
                </a:solidFill>
              </a:rPr>
              <a:t>Bockovie</a:t>
            </a:r>
            <a:r>
              <a:rPr lang="sk-SK" b="1" dirty="0" smtClean="0">
                <a:solidFill>
                  <a:srgbClr val="FFFF00"/>
                </a:solidFill>
              </a:rPr>
              <a:t> – krásna, milá</a:t>
            </a:r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Vedľajšie postavy:</a:t>
            </a:r>
          </a:p>
          <a:p>
            <a:pPr algn="ctr">
              <a:buNone/>
            </a:pPr>
            <a:r>
              <a:rPr lang="sk-SK" b="1" dirty="0" err="1" smtClean="0">
                <a:solidFill>
                  <a:srgbClr val="FFFF00"/>
                </a:solidFill>
              </a:rPr>
              <a:t>Ondráš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</a:rPr>
              <a:t>Blažkovie</a:t>
            </a:r>
            <a:endParaRPr lang="sk-SK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sk-SK" b="1" dirty="0" err="1" smtClean="0">
                <a:solidFill>
                  <a:srgbClr val="FFFF00"/>
                </a:solidFill>
              </a:rPr>
              <a:t>Gábor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</a:rPr>
              <a:t>Šimúnov</a:t>
            </a:r>
            <a:endParaRPr lang="sk-SK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sk-SK" b="1" dirty="0" err="1" smtClean="0">
                <a:solidFill>
                  <a:srgbClr val="FFFF00"/>
                </a:solidFill>
              </a:rPr>
              <a:t>Judka</a:t>
            </a:r>
            <a:endParaRPr lang="sk-SK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Esterine slúžky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Zuzana</a:t>
            </a:r>
          </a:p>
          <a:p>
            <a:pPr>
              <a:buNone/>
            </a:pPr>
            <a:endParaRPr lang="sk-SK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sk-SK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 descr="0274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573016"/>
            <a:ext cx="1944216" cy="3069815"/>
          </a:xfrm>
          <a:prstGeom prst="rect">
            <a:avLst/>
          </a:prstGeom>
        </p:spPr>
      </p:pic>
      <p:pic>
        <p:nvPicPr>
          <p:cNvPr id="5" name="Obrázek 4" descr="boo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3428999"/>
            <a:ext cx="2" cy="2"/>
          </a:xfrm>
          <a:prstGeom prst="rect">
            <a:avLst/>
          </a:prstGeom>
        </p:spPr>
      </p:pic>
      <p:pic>
        <p:nvPicPr>
          <p:cNvPr id="6" name="Obrázek 5" descr="boo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3428999"/>
            <a:ext cx="2" cy="2"/>
          </a:xfrm>
          <a:prstGeom prst="rect">
            <a:avLst/>
          </a:prstGeom>
        </p:spPr>
      </p:pic>
      <p:pic>
        <p:nvPicPr>
          <p:cNvPr id="7" name="Obrázek 6" descr="boo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3428999"/>
            <a:ext cx="2" cy="2"/>
          </a:xfrm>
          <a:prstGeom prst="rect">
            <a:avLst/>
          </a:prstGeom>
        </p:spPr>
      </p:pic>
      <p:pic>
        <p:nvPicPr>
          <p:cNvPr id="8" name="Obrázek 7" descr="book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3428999"/>
            <a:ext cx="2" cy="2"/>
          </a:xfrm>
          <a:prstGeom prst="rect">
            <a:avLst/>
          </a:prstGeom>
        </p:spPr>
      </p:pic>
      <p:pic>
        <p:nvPicPr>
          <p:cNvPr id="9" name="Obrázek 8" descr="books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3428999"/>
            <a:ext cx="2" cy="2"/>
          </a:xfrm>
          <a:prstGeom prst="rect">
            <a:avLst/>
          </a:prstGeom>
        </p:spPr>
      </p:pic>
      <p:sp>
        <p:nvSpPr>
          <p:cNvPr id="16386" name="AutoShape 2" descr="http://books.google.com.au/books?id=a45HAAAAMAAJ&amp;printsec=frontcover&amp;img=1&amp;zoom=1&amp;imgtk=AFLRE72H5NCAHmLuc_wE8gWFW1oLhfKmCt0b3F9Eqvz2iNDTp-73aBC9PEQGsy3bIIEosTB7F8JgB1grXhsbeHuCvby7dYxmbM0ZjYYOtxrqnUE4IdDHg9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388" name="AutoShape 4" descr="http://books.google.com.au/books?id=a45HAAAAMAAJ&amp;printsec=frontcover&amp;img=1&amp;zoom=1&amp;imgtk=AFLRE72H5NCAHmLuc_wE8gWFW1oLhfKmCt0b3F9Eqvz2iNDTp-73aBC9PEQGsy3bIIEosTB7F8JgB1grXhsbeHuCvby7dYxmbM0ZjYYOtxrqnUE4IdDHg9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2" name="Obrázek 11" descr="257oyu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573016"/>
            <a:ext cx="2232248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976664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Čo sa mi v knihe páčilo: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-Esterine zmierenie s </a:t>
            </a:r>
            <a:r>
              <a:rPr lang="sk-SK" b="1" dirty="0" err="1" smtClean="0">
                <a:solidFill>
                  <a:srgbClr val="FFFF00"/>
                </a:solidFill>
              </a:rPr>
              <a:t>Ežom</a:t>
            </a:r>
            <a:r>
              <a:rPr lang="sk-SK" b="1" dirty="0" smtClean="0">
                <a:solidFill>
                  <a:srgbClr val="FFFF00"/>
                </a:solidFill>
              </a:rPr>
              <a:t> a Žofkou, vďaka ich synovi</a:t>
            </a:r>
          </a:p>
          <a:p>
            <a:pPr algn="ctr">
              <a:buNone/>
            </a:pPr>
            <a:endParaRPr lang="sk-SK" b="1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Čo sa mi v knihe nepáčilo: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-smrť Beňa </a:t>
            </a:r>
            <a:r>
              <a:rPr lang="sk-SK" b="1" dirty="0" err="1" smtClean="0">
                <a:solidFill>
                  <a:srgbClr val="FFFF00"/>
                </a:solidFill>
              </a:rPr>
              <a:t>Vlkolínskeho</a:t>
            </a:r>
            <a:endParaRPr lang="sk-SK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sk-SK" b="1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Najkrajšia myšlienka:</a:t>
            </a:r>
          </a:p>
          <a:p>
            <a:pPr algn="ctr">
              <a:buNone/>
            </a:pPr>
            <a:r>
              <a:rPr lang="sk-SK" b="1" dirty="0" smtClean="0">
                <a:solidFill>
                  <a:srgbClr val="FFFF00"/>
                </a:solidFill>
              </a:rPr>
              <a:t>-</a:t>
            </a:r>
            <a:r>
              <a:rPr lang="sk-SK" sz="3200" b="1" dirty="0" smtClean="0">
                <a:solidFill>
                  <a:srgbClr val="FFFF00"/>
                </a:solidFill>
              </a:rPr>
              <a:t> Vedieť odpúšťať je najkrajší dar života. </a:t>
            </a:r>
            <a:endParaRPr lang="sk-SK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08720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Osnova</a:t>
            </a:r>
            <a:endParaRPr lang="sk-SK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363272" cy="6021288"/>
          </a:xfrm>
        </p:spPr>
        <p:txBody>
          <a:bodyPr>
            <a:normAutofit fontScale="92500"/>
          </a:bodyPr>
          <a:lstStyle/>
          <a:p>
            <a:r>
              <a:rPr lang="sk-SK" b="1" dirty="0" smtClean="0">
                <a:solidFill>
                  <a:srgbClr val="FFFF00"/>
                </a:solidFill>
              </a:rPr>
              <a:t>Beňo </a:t>
            </a:r>
            <a:r>
              <a:rPr lang="sk-SK" b="1" dirty="0" err="1" smtClean="0">
                <a:solidFill>
                  <a:srgbClr val="FFFF00"/>
                </a:solidFill>
              </a:rPr>
              <a:t>Vlkolínsky</a:t>
            </a:r>
            <a:r>
              <a:rPr lang="sk-SK" b="1" dirty="0" smtClean="0">
                <a:solidFill>
                  <a:srgbClr val="FFFF00"/>
                </a:solidFill>
              </a:rPr>
              <a:t> zomiera.</a:t>
            </a:r>
          </a:p>
          <a:p>
            <a:r>
              <a:rPr lang="sk-SK" b="1" dirty="0" err="1" smtClean="0">
                <a:solidFill>
                  <a:srgbClr val="FFFF00"/>
                </a:solidFill>
              </a:rPr>
              <a:t>Ežo</a:t>
            </a:r>
            <a:r>
              <a:rPr lang="sk-SK" b="1" dirty="0" smtClean="0">
                <a:solidFill>
                  <a:srgbClr val="FFFF00"/>
                </a:solidFill>
              </a:rPr>
              <a:t> stretol Žofku, mame Estere sa to nepáči, lebo oni sú zemania.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Estera </a:t>
            </a:r>
            <a:r>
              <a:rPr lang="sk-SK" b="1" dirty="0" err="1" smtClean="0">
                <a:solidFill>
                  <a:srgbClr val="FFFF00"/>
                </a:solidFill>
              </a:rPr>
              <a:t>výháňa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b="1" dirty="0" err="1" smtClean="0">
                <a:solidFill>
                  <a:srgbClr val="FFFF00"/>
                </a:solidFill>
              </a:rPr>
              <a:t>Eža</a:t>
            </a:r>
            <a:r>
              <a:rPr lang="sk-SK" b="1" dirty="0" smtClean="0">
                <a:solidFill>
                  <a:srgbClr val="FFFF00"/>
                </a:solidFill>
              </a:rPr>
              <a:t> z domu.</a:t>
            </a:r>
          </a:p>
          <a:p>
            <a:r>
              <a:rPr lang="sk-SK" b="1" dirty="0" err="1" smtClean="0">
                <a:solidFill>
                  <a:srgbClr val="FFFF00"/>
                </a:solidFill>
              </a:rPr>
              <a:t>Ežo</a:t>
            </a:r>
            <a:r>
              <a:rPr lang="sk-SK" b="1" dirty="0" smtClean="0">
                <a:solidFill>
                  <a:srgbClr val="FFFF00"/>
                </a:solidFill>
              </a:rPr>
              <a:t> sa nasťahoval k strýkovi Eliášovi.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Svadba </a:t>
            </a:r>
            <a:r>
              <a:rPr lang="sk-SK" b="1" dirty="0" err="1" smtClean="0">
                <a:solidFill>
                  <a:srgbClr val="FFFF00"/>
                </a:solidFill>
              </a:rPr>
              <a:t>Eža</a:t>
            </a:r>
            <a:r>
              <a:rPr lang="sk-SK" b="1" dirty="0" smtClean="0">
                <a:solidFill>
                  <a:srgbClr val="FFFF00"/>
                </a:solidFill>
              </a:rPr>
              <a:t> a Žofky.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Estera po šiestich rokoch stretáva svojho vnuka, ktorý jej </a:t>
            </a:r>
            <a:r>
              <a:rPr lang="sk-SK" b="1" dirty="0" err="1" smtClean="0">
                <a:solidFill>
                  <a:srgbClr val="FFFF00"/>
                </a:solidFill>
              </a:rPr>
              <a:t>obíma</a:t>
            </a:r>
            <a:r>
              <a:rPr lang="sk-SK" b="1" dirty="0" smtClean="0">
                <a:solidFill>
                  <a:srgbClr val="FFFF00"/>
                </a:solidFill>
              </a:rPr>
              <a:t> kolená a pýta jablko.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Estera ho vzala k sebe domov.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Žofka a </a:t>
            </a:r>
            <a:r>
              <a:rPr lang="sk-SK" b="1" dirty="0" err="1" smtClean="0">
                <a:solidFill>
                  <a:srgbClr val="FFFF00"/>
                </a:solidFill>
              </a:rPr>
              <a:t>Ežo</a:t>
            </a:r>
            <a:r>
              <a:rPr lang="sk-SK" b="1" dirty="0" smtClean="0">
                <a:solidFill>
                  <a:srgbClr val="FFFF00"/>
                </a:solidFill>
              </a:rPr>
              <a:t> sa vracajú po syna, Estera ich zasypala bozkami.</a:t>
            </a:r>
          </a:p>
          <a:p>
            <a:r>
              <a:rPr lang="sk-SK" b="1" dirty="0" smtClean="0">
                <a:solidFill>
                  <a:srgbClr val="FFFF00"/>
                </a:solidFill>
              </a:rPr>
              <a:t>Uzmierenie Žofky a </a:t>
            </a:r>
            <a:r>
              <a:rPr lang="sk-SK" b="1" dirty="0" err="1" smtClean="0">
                <a:solidFill>
                  <a:srgbClr val="FFFF00"/>
                </a:solidFill>
              </a:rPr>
              <a:t>Eža</a:t>
            </a:r>
            <a:r>
              <a:rPr lang="sk-SK" b="1" dirty="0" smtClean="0">
                <a:solidFill>
                  <a:srgbClr val="FFFF00"/>
                </a:solidFill>
              </a:rPr>
              <a:t> s Esterou.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129</TotalTime>
  <Words>334</Words>
  <Application>Microsoft Office PowerPoint</Application>
  <PresentationFormat>Předvádění na obrazovce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Technický</vt:lpstr>
      <vt:lpstr>Snímek 1</vt:lpstr>
      <vt:lpstr>    Pavol Országh Hviezdoslav</vt:lpstr>
      <vt:lpstr>Snímek 3</vt:lpstr>
      <vt:lpstr> Diela</vt:lpstr>
      <vt:lpstr>Snímek 5</vt:lpstr>
      <vt:lpstr>EŽO VLKOLÍNSKY</vt:lpstr>
      <vt:lpstr>Snímek 7</vt:lpstr>
      <vt:lpstr>Snímek 8</vt:lpstr>
      <vt:lpstr>Osnova</vt:lpstr>
      <vt:lpstr>Umelecké jazykové prostriedky</vt:lpstr>
      <vt:lpstr>Nikoleta Franková, IX.A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Gabriel</dc:creator>
  <cp:lastModifiedBy>Gabriel</cp:lastModifiedBy>
  <cp:revision>13</cp:revision>
  <dcterms:created xsi:type="dcterms:W3CDTF">2014-05-31T13:44:36Z</dcterms:created>
  <dcterms:modified xsi:type="dcterms:W3CDTF">2014-05-31T15:53:55Z</dcterms:modified>
</cp:coreProperties>
</file>